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sldIdLst>
    <p:sldId id="257" r:id="rId2"/>
    <p:sldId id="258" r:id="rId3"/>
    <p:sldId id="299" r:id="rId4"/>
    <p:sldId id="260" r:id="rId5"/>
    <p:sldId id="261" r:id="rId6"/>
    <p:sldId id="262" r:id="rId7"/>
    <p:sldId id="264" r:id="rId8"/>
    <p:sldId id="265" r:id="rId9"/>
    <p:sldId id="293" r:id="rId10"/>
    <p:sldId id="266" r:id="rId11"/>
    <p:sldId id="267" r:id="rId12"/>
    <p:sldId id="285" r:id="rId13"/>
    <p:sldId id="271" r:id="rId14"/>
    <p:sldId id="268" r:id="rId15"/>
    <p:sldId id="270" r:id="rId16"/>
    <p:sldId id="295" r:id="rId17"/>
    <p:sldId id="272" r:id="rId18"/>
    <p:sldId id="269" r:id="rId19"/>
    <p:sldId id="273" r:id="rId20"/>
    <p:sldId id="282" r:id="rId21"/>
    <p:sldId id="294" r:id="rId22"/>
    <p:sldId id="280" r:id="rId23"/>
    <p:sldId id="283" r:id="rId24"/>
    <p:sldId id="274" r:id="rId25"/>
    <p:sldId id="297" r:id="rId26"/>
    <p:sldId id="296" r:id="rId27"/>
    <p:sldId id="275" r:id="rId28"/>
    <p:sldId id="276" r:id="rId29"/>
    <p:sldId id="277" r:id="rId30"/>
    <p:sldId id="292" r:id="rId31"/>
    <p:sldId id="278" r:id="rId32"/>
    <p:sldId id="298" r:id="rId33"/>
    <p:sldId id="288" r:id="rId34"/>
    <p:sldId id="290" r:id="rId35"/>
    <p:sldId id="287" r:id="rId36"/>
    <p:sldId id="284" r:id="rId37"/>
    <p:sldId id="300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5" autoAdjust="0"/>
    <p:restoredTop sz="94705" autoAdjust="0"/>
  </p:normalViewPr>
  <p:slideViewPr>
    <p:cSldViewPr>
      <p:cViewPr varScale="1">
        <p:scale>
          <a:sx n="84" d="100"/>
          <a:sy n="84" d="100"/>
        </p:scale>
        <p:origin x="115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DFCB9-1E85-497A-8129-14E2E0C4B21F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90315-9E62-4E4F-B897-004978B1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2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0315-9E62-4E4F-B897-004978B18C8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EC7206-F149-456B-853C-ABDE23BC7E07}" type="datetimeFigureOut">
              <a:rPr lang="ru-RU" smtClean="0"/>
              <a:t>25.09.2019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rosmintrud.ru/docs/1281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cion.ru/fileadmin/file/monitoring/2017/142/2017_142_02Moskovsaya.pdf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lc.ru/journal/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rwconnect.esomar.org/5-ways-b2b-research-can-benefit-from-mobile-ethnography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279432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Библиографическое описание разных видов документов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под заглавием</a:t>
            </a:r>
          </a:p>
          <a:p>
            <a:endParaRPr lang="ru-RU" sz="2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Эксплуатация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магистральных газопроводов : учебное пособие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ред. Ю. Д.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Земенков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Тюмень : Вектор Бук, 2009. - 526 с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указания</a:t>
            </a:r>
          </a:p>
          <a:p>
            <a:pPr algn="ctr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Гидравлика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указания по выполнению контрольной работы для студентов направления 21.03.01 Нефтегазовое дело всех профилей и форм обучения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сост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Ю.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Земенкова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[и др.].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Тюмень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2015. - 30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конференции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инженерного и социально-экономического образования в техническом вузе в условиях модернизации высшего образования : материалы регион. науч.-метод.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Тюмень :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ТюмГАСУ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2016. - 319 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материалов конференции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Анализ состояния технологических средств и технологий вскрытия продуктивных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горизонтов /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Аксенова, В. В.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Салтыков.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непосредственный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Моделирование технологических процессов бурения, добычи и транспортировки нефти и газа на основе современных информационных технологий : вторая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науч.-техн.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19-21 апр. 2000 г. - Тюмень, 2000. - С. 8-9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Труды</a:t>
            </a:r>
          </a:p>
          <a:p>
            <a:pPr lvl="0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геолого-геофизических методов исследования при локальном прогнозе и разведке нефти и газа в Западной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труды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Тюмень: </a:t>
            </a:r>
            <a:r>
              <a:rPr lang="ru-RU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- 442 с.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сборника трудов</a:t>
            </a:r>
          </a:p>
          <a:p>
            <a:pPr algn="just"/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Демичев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Методы предупреждения газо- и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пескопоявлений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слабосцементированных коллекторах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С. С. Демичев.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непосредственный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геолого-геофизических методов исследования при локальном прогнозе и разведке нефти и газа в Западной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труды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Тюмень,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С. 140-142.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Словари, энциклопедии</a:t>
            </a:r>
          </a:p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Англо-русский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русско-английский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словарь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15 000 слов / сост. Т. А. Карпова.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Ростов-на-Дону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Феникс, 2010. - 446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Кузьмин Н. И. Автомобильный справочник-энциклопедия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[около 3000 названий и терминов] / Н. А. Кузьмин, В. И. Песков. - Москва : ФОРУМ, 2014. - 287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Сборник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 лет геологоразведочному факультету Тюменского индустриального института  : сб. ст.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сост. Е. М. Максимов. - Тюмень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2016. - 194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617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Диссертация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Растрогин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Е. Исследование и разработка процесса циклического дренирования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подгазовых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зон нефтегазовых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месторождений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25.00.17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... канд.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наук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Е.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Растрогин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ЗапСибНИГНИ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Тюмень, 2015. - 150 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Автореферат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Барышников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А. Исследование и разработка технологии увеличения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нефтеотдачи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применением электромагнитного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поля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25.00.17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... канд.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наук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А. Барышников ;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Тюмень, 2015. - 23 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5162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2530966 Российская Федерация, МПК E01H4/00 E01C23/00. Устройство для ремонта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автозимников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2013129881/03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28.06.2013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20.10.2014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Карнаухов 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., Иванов А. А.,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Мадьяров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М., Иванов А. А.,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М. Ш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;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патентообладатель Федеральное государственное бюджетное образовательное учреждение высшего профессионального образования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«Тюменский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государственный нефтегазовый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ун-т» (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непосредственный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552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5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вторские свидетельства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5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с. 1810435 Российская Федерация, МПК5 E02F5/12. Устройство для уплотнения дорожных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насыпей :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4797444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09.01.90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23.04.93 /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Карнаухов Н. Н.,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Иванов А. А., Осипов В. Н., Зольников С. П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;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заявитель Тюменский индустриальный институт им. Ленинского комсомола.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13657"/>
            <a:ext cx="8208912" cy="6033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Отчеты о НИР, депонированные научные работы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Экспериментально-теоретические исследования взаимодействий в системе "транспортный комплекс - окружающая среда" в северных регионах Западной Сибири : отчет о НИР /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рук. Н. Н. Карнаухов ; отв.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Ш. М.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Г.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Закирзаков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др.]. - Тюмень, 2006. - 187 с. - № ГР 01.200600740.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Разумовский В. А. Управление маркетинговыми исследованиями в регионе / В. А. Разумовский, Д. А. Андреев ; Ин-т экономики города. - Москва, 2002. - 210 с. –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Деп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 ИНИОН Рос. акад. наук. 15.02.2002, № 139876.</a:t>
            </a:r>
          </a:p>
        </p:txBody>
      </p:sp>
    </p:spTree>
    <p:extLst>
      <p:ext uri="{BB962C8B-B14F-4D97-AF65-F5344CB8AC3E}">
        <p14:creationId xmlns:p14="http://schemas.microsoft.com/office/powerpoint/2010/main" val="13338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ГОСТы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ГОСТ Р 57618.1–2017.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Инфраструктура маломерного флота. Общие положения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стандарт Российской Федерации : издание официальное :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действие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Федерального агентства по техническому регулированию и метрологии от 17 августа 2017 г. № 914-ст :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впервые : дата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2018-01-01 / разработан ООО «</a:t>
            </a:r>
            <a:r>
              <a:rPr lang="ru-RU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Техречсервис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: </a:t>
            </a:r>
            <a:r>
              <a:rPr lang="ru-RU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Стандартинформ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- 7 c. 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2467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Официальные документы</a:t>
            </a:r>
          </a:p>
          <a:p>
            <a:r>
              <a:rPr lang="ru-RU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Федерация. Законы.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Уголовный кодекс Российской Федерации : УК : текст с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1 августа 2017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</a:t>
            </a:r>
            <a:r>
              <a:rPr lang="ru-RU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</p:txBody>
      </p:sp>
    </p:spTree>
    <p:extLst>
      <p:ext uri="{BB962C8B-B14F-4D97-AF65-F5344CB8AC3E}">
        <p14:creationId xmlns:p14="http://schemas.microsoft.com/office/powerpoint/2010/main" val="26754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6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Библиографический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необходимый элемент справочного аппарата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научной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работы. Содержит библиографические описания использованных источников и помещается в работе после заключения.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расположения библиографических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описаний в списке литературы: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алфавитный,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хронологический,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систематический,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порядке первого упоминания публикации в тексте и др.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заголовке описания запятая после фамилии автора - факультативный элемент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28092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РФ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общих принципах организации местного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: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131-ФЗ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принят Государственной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думой 16 сентября 2003 года : одобрен Советом Федерации 24 сентября 2003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-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: Проспект ; Санкт-Петербург : Кодекс, 2017.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-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4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2809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обеспечения безопасности при выводе из эксплуатации ядерных установок ядерного топливного цикла : (НП-057-17) : официальное издание :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Федеральной службой по экологическому, технологическому и атомному надзору от 14.06.17 :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действие 23.07.17.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НТЦ ЯРБ, 2017.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500" dirty="0">
                <a:solidFill>
                  <a:schemeClr val="tx2"/>
                </a:solidFill>
              </a:rPr>
              <a:t>.</a:t>
            </a:r>
          </a:p>
          <a:p>
            <a:endParaRPr lang="ru-RU" sz="2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22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СП, РД, ПБ, СО</a:t>
            </a:r>
            <a:endParaRPr lang="ru-RU" dirty="0" smtClean="0"/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при обслуживании гидротехнических сооружений и гидромеханического оборудования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энергоснабжающих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153-34.0-03.205-2001 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М-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энергетики Рос. Федерации 13.04.01 : </a:t>
            </a:r>
            <a:r>
              <a:rPr lang="ru-RU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с 01.11.01. -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ЭНАС, 2001.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- 158 с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устройства и безопасной эксплуатации подъемников (вышек)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 10-256-98 : утв.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Гостехнадзором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24.11.98 :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всех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мин-в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ведомств, предприятий и орг., независимо от их орг.-правовой формы и формы собственности, а также для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Санкт-Петербург 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ДЕАН, 2001. - 110 с.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74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1287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Описание отдельного тома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части  </a:t>
            </a:r>
          </a:p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Ефимченко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И. Расчет и конструирование машин и оборудования нефтяных и газовых промыслов : учебник для студентов вузов. В 2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Ч. 1. Расчет и конструирование оборудования для бурения нефтяных и газовых скважин / С. И.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Ефимченко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А. К.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Прыгаев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Москва : Нефть и газ  РГУ нефти и газа им. И. М. Губкина. - 2006. - 734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endParaRPr lang="ru-RU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94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477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65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5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Аналитическое описание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664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Афанасьев А. А. Совмещенное исполнение электрической машины и магнитного редуктора / А. А. Афанасьев.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Электротехника. - 2017. - № 1. - С. 34-42.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5-ти авторов и более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Влияние условий эксплуатации на наработку штанговых винтовых насосных установок / Б. М.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Латыпов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А.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[и др.].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Нефтегазовое дело. - 2016. - Т. 15, № 2. -  С. 55-60.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526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газеты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Горбунова И. Обучить, чтобы учить  / И. Горбунова.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Тюменский курьер. - 2016. - 28 дек. (№ 15). - С. 2-8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(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сериального издания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Щербина, М. В. Об удостоверениях, льготах 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правах / М. В. Щербина. 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 // Крымская правда. – 2017.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нояб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(№ 217).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2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640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Статьи из сборника</a:t>
            </a:r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П. В. Современные системы передачи информации / П. В.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Компьютерная грамотность : сб. ст. / сост. П. А. Павлов.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2001.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68-99.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 Н. Использование метода экспертных оценок при оценке готовности выпускников к профессиональной деятельности / Т. Н.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Д. Р.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Николаева. - Текст : непосредственный //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Актуальные вопросы современной науки: материалы XVI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ауч.-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2012.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199-205.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4407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Глава из книги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Глазырин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Б. Э. Автоматизация выполнения отдельных операций в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Word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/ Б. Э.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Глазырин.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Office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: самоучитель / Э. М.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Берлинер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И. Б. Глазырина, Б. Э. Глазырин.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перераб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2002.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Гл. 14.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281-298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4043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Электронные ресурсы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7225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оформлении списка литературы обязательное требование –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5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единообразие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сокращении слов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учитываются требования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запись. Сокращение слов и словосочетаний на русском языке. Общие требования 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(если используются сокращения – во всех источниках).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Запятая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фамилии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автора 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заголовке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факультативный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(если ставится запятая -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 всех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источниках).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9"/>
            <a:ext cx="777686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500" dirty="0" smtClean="0">
                <a:solidFill>
                  <a:srgbClr val="FF0000"/>
                </a:solidFill>
              </a:rPr>
              <a:t>    ГОСТ </a:t>
            </a:r>
            <a:r>
              <a:rPr lang="ru-RU" sz="5500" dirty="0">
                <a:solidFill>
                  <a:srgbClr val="FF0000"/>
                </a:solidFill>
              </a:rPr>
              <a:t>Р 7.0.100-2018 </a:t>
            </a:r>
          </a:p>
          <a:p>
            <a:pPr algn="ctr"/>
            <a:r>
              <a:rPr lang="ru-RU" sz="3500" dirty="0"/>
              <a:t>Библиографическая запись. Библиографическое описание. </a:t>
            </a:r>
          </a:p>
          <a:p>
            <a:pPr algn="ctr"/>
            <a:r>
              <a:rPr lang="ru-RU" sz="3500" dirty="0"/>
              <a:t>Общие требования и правила </a:t>
            </a:r>
            <a:r>
              <a:rPr lang="ru-RU" sz="3500" dirty="0" smtClean="0"/>
              <a:t>составления</a:t>
            </a:r>
          </a:p>
          <a:p>
            <a:pPr algn="ctr"/>
            <a:r>
              <a:rPr lang="ru-RU" sz="3500" dirty="0" smtClean="0"/>
              <a:t> </a:t>
            </a:r>
            <a:endParaRPr lang="ru-RU" sz="3500" dirty="0"/>
          </a:p>
          <a:p>
            <a:r>
              <a:rPr lang="ru-RU" sz="2600" b="1" dirty="0"/>
              <a:t>Дата введения в действие </a:t>
            </a:r>
            <a:r>
              <a:rPr lang="ru-RU" sz="4000" b="1" dirty="0">
                <a:solidFill>
                  <a:srgbClr val="FF0000"/>
                </a:solidFill>
              </a:rPr>
              <a:t>01.07.2019</a:t>
            </a:r>
            <a:r>
              <a:rPr lang="ru-RU" sz="4000" dirty="0"/>
              <a:t> </a:t>
            </a:r>
            <a:endParaRPr lang="ru-RU" sz="4000" dirty="0" smtClean="0"/>
          </a:p>
          <a:p>
            <a:endParaRPr lang="ru-RU" sz="3500" dirty="0"/>
          </a:p>
          <a:p>
            <a:pPr algn="ctr"/>
            <a:r>
              <a:rPr lang="ru-RU" sz="2000" dirty="0"/>
              <a:t>Базовый документ для подготовки различных нормативно- методических материалов по библиографическому описанию отдельных видов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32177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228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САЙТ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ЛУКОЙЛ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Нефтяная компания :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 :</a:t>
            </a:r>
            <a:r>
              <a:rPr lang="x-none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x-none"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x-none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www.lukoil.ru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обращения: 09.06.2019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-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электронный.</a:t>
            </a:r>
          </a:p>
          <a:p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60882" y="82435"/>
            <a:ext cx="8208912" cy="274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</a:t>
            </a: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СОСТАВНАЯ ЧАСТЬ САЙТА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14047"/>
            <a:ext cx="77768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Интерактивная карта мира /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Изображение : электронное //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Maps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orld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Карта мира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http://www.maps-world.ru/online.htm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(дата обращения: 01.07.2019).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 мероприятий по повышению эффективности госпрограммы «Доступная среда».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электронный //  Министерство труда и социальной защиты Российской Федерации : официальный сайт.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2017.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//rosmintrud.ru/docs/1281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 : 08.04.2017).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Янина О. Н. Особенности функционирования и развития рынка акций в России и за рубежом / О. Н. Янина, А. А. Федосеева. – Текст : электронный // Социальные науки. - 2018. - № 1. –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http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://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academymanag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/journal/Yanina_Fedoseeva_2pdf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дата обращения: 04.06.2018).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82" y="116631"/>
            <a:ext cx="8208912" cy="6445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 (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Московская А. А. Между социальным и экономическим благом : конфликт проектов легитимации социального предпринимательства в России / А. А. Московская, А. А.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Берендяев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А. Ю. Москвина. -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10.14515/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monitoring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.2017.6.02. - Текст : электронный // Мониторинг общественного мнения : экономические и социальные перемены.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2017. - № 6. - С. 31-35. -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: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//wcion.ru/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fileadmin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/file/monitoring/2017/142/2017_142_02Moskovsaya.pdf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(дата обращения : 11.03.2019).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699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ПРЕЗЕНТАЦИЯ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ИЗ ЭЛЕКТРОННОГО ЖУРНАЛА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А. От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MARC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21 к модели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BIBFRAME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 эволюция машиночитаемых форматов Библиотеки конгресса США 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презентация : материалы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науч.-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«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Румянцевские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чтения 2017», Москва, 18-19 апреля 2017 г.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]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/ Т. А.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электронный // Теория и практика каталогизации и поиска библиотечных ресурсов : электронный журнал.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://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www.nilc.ru/journal/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Дата публикации: 21 апреля 2017.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544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Литература на английском языке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Книга</a:t>
            </a:r>
          </a:p>
          <a:p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Timoshenko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Vibration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Timoshenko,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Young,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Weaver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Moscow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508 р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text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</a:t>
            </a:r>
          </a:p>
          <a:p>
            <a:r>
              <a:rPr lang="ru-RU" sz="2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из журнала</a:t>
            </a:r>
          </a:p>
          <a:p>
            <a:endParaRPr lang="ru-RU" sz="2600" b="1" i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economical nature of investment agreement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deciding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issues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Tereshchenko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text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2003. -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219-223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Литература на английском языке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Электронные ресурсы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5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Mullins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 Ways B2B Research Can Benefit From Mobile Ethnography / D. Mullins. - URL: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https://rwconnect.esomar.org/5-ways-b2b-research-can-benefit-from-mobile-ethnography/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the application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22.03.2018). -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Text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3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документов, отобранных для включения в библиографический список литературы, следует выполнять в соответствии с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требованиями: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запись. Сокращение слов и словосочетаний на русском языке. Общие требования 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Р 7.0.100-2018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запись. Библиографическое описание </a:t>
            </a:r>
          </a:p>
        </p:txBody>
      </p:sp>
    </p:spTree>
    <p:extLst>
      <p:ext uri="{BB962C8B-B14F-4D97-AF65-F5344CB8AC3E}">
        <p14:creationId xmlns:p14="http://schemas.microsoft.com/office/powerpoint/2010/main" val="38489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920880" cy="5702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зависимости от структуры описания различают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одноуровневое библиографическое описание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одного отдельно взятого (одночастного) документа (монографии, учебника, справочника, сборника статей, архивного документа и т.д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.);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многоуровневое библиографическое описание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многочастного документа (многотомное издание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аналитическое библиографическое описание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части документа (статья из периодического издания или сборника).</a:t>
            </a:r>
          </a:p>
        </p:txBody>
      </p:sp>
    </p:spTree>
    <p:extLst>
      <p:ext uri="{BB962C8B-B14F-4D97-AF65-F5344CB8AC3E}">
        <p14:creationId xmlns:p14="http://schemas.microsoft.com/office/powerpoint/2010/main" val="26007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2646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 библиографического описания </a:t>
            </a:r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99288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автора</a:t>
            </a:r>
          </a:p>
          <a:p>
            <a:pPr algn="just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Мазалов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В. Математическая теория игр и приложения / В. В. Мазалов. - Москва : Лань, 2017. - 448 с. -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/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2 авторов</a:t>
            </a:r>
          </a:p>
          <a:p>
            <a:pPr algn="just"/>
            <a:r>
              <a:rPr lang="ru-RU" sz="25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А. Основы маркетинга :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учеб.-метод.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пособие / С. А.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ред. Г. И. Герасимова. - Тюмень :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2012. - 84 с.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pPr algn="just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Агафонова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Н. Гражданское право :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учеб.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пособие для вузов / Н. Н. Агафонова, Т. В. Богачева, Л. И. Глушкова.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Изд. 2-е,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доп.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Саратов : Юрист, 2011.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542 с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4-х 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начинается с заглавия. В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сведениях об ответственности приводится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имена всех авторов.</a:t>
            </a:r>
            <a:endParaRPr lang="ru-RU" sz="20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Английский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язык для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инженеров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учебник для студентов вузов / Т. Ю.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Полякова,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 Н. Швецов, А. А. Суконщиков, Д. В.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Кочкин.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Москва : Академия, 2016. - 559 с.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4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8"/>
            <a:ext cx="7992888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авторов и более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начинается с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заглавия. В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сведениях об ответственности приводится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имена первых трех авторов и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Распределенные интеллектуальные информационные системы и среды : монография / А. Н. Швецов, А. А. Суконщиков, Д. В. Кочкин [и др.] ; Министерство образования и науки Российской Федерации, Вологодский государственный университет.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Курск : Университетская книга, 2017.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196 с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2925</TotalTime>
  <Words>2243</Words>
  <Application>Microsoft Office PowerPoint</Application>
  <PresentationFormat>Экран (4:3)</PresentationFormat>
  <Paragraphs>158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Cambria</vt:lpstr>
      <vt:lpstr>Times New Roman</vt:lpstr>
      <vt:lpstr>Соседство</vt:lpstr>
      <vt:lpstr>Библиографическое описание разных видов документов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Библиографическое описание разных видов документов</dc:title>
  <dc:creator>Вайнбергер Мирослава Ивановна</dc:creator>
  <cp:lastModifiedBy>Анейчик Наталья Павловна</cp:lastModifiedBy>
  <cp:revision>202</cp:revision>
  <dcterms:created xsi:type="dcterms:W3CDTF">2017-02-06T10:58:27Z</dcterms:created>
  <dcterms:modified xsi:type="dcterms:W3CDTF">2019-09-25T06:35:36Z</dcterms:modified>
</cp:coreProperties>
</file>